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37" r:id="rId2"/>
    <p:sldId id="406" r:id="rId3"/>
    <p:sldId id="364" r:id="rId4"/>
    <p:sldId id="407" r:id="rId5"/>
    <p:sldId id="418" r:id="rId6"/>
    <p:sldId id="474" r:id="rId7"/>
    <p:sldId id="475" r:id="rId8"/>
    <p:sldId id="476" r:id="rId9"/>
    <p:sldId id="408" r:id="rId10"/>
    <p:sldId id="404" r:id="rId11"/>
    <p:sldId id="409" r:id="rId12"/>
    <p:sldId id="457" r:id="rId13"/>
    <p:sldId id="458" r:id="rId14"/>
    <p:sldId id="456" r:id="rId15"/>
    <p:sldId id="419" r:id="rId16"/>
    <p:sldId id="433" r:id="rId17"/>
    <p:sldId id="467" r:id="rId18"/>
    <p:sldId id="459" r:id="rId19"/>
    <p:sldId id="434" r:id="rId20"/>
    <p:sldId id="435" r:id="rId21"/>
    <p:sldId id="461" r:id="rId22"/>
    <p:sldId id="468" r:id="rId23"/>
    <p:sldId id="469" r:id="rId24"/>
    <p:sldId id="482" r:id="rId25"/>
    <p:sldId id="460" r:id="rId26"/>
    <p:sldId id="436" r:id="rId27"/>
    <p:sldId id="462" r:id="rId28"/>
    <p:sldId id="470" r:id="rId29"/>
    <p:sldId id="438" r:id="rId30"/>
    <p:sldId id="439" r:id="rId31"/>
    <p:sldId id="440" r:id="rId32"/>
    <p:sldId id="441" r:id="rId33"/>
    <p:sldId id="442" r:id="rId34"/>
    <p:sldId id="444" r:id="rId35"/>
    <p:sldId id="445" r:id="rId36"/>
    <p:sldId id="463" r:id="rId37"/>
    <p:sldId id="466" r:id="rId38"/>
    <p:sldId id="471" r:id="rId39"/>
    <p:sldId id="477" r:id="rId40"/>
    <p:sldId id="478" r:id="rId41"/>
    <p:sldId id="479" r:id="rId42"/>
    <p:sldId id="480" r:id="rId43"/>
    <p:sldId id="481" r:id="rId44"/>
    <p:sldId id="454" r:id="rId45"/>
    <p:sldId id="472" r:id="rId46"/>
    <p:sldId id="473" r:id="rId47"/>
    <p:sldId id="455" r:id="rId48"/>
    <p:sldId id="412"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0"/>
    <p:restoredTop sz="94754"/>
  </p:normalViewPr>
  <p:slideViewPr>
    <p:cSldViewPr snapToGrid="0" snapToObjects="1">
      <p:cViewPr varScale="1">
        <p:scale>
          <a:sx n="116" d="100"/>
          <a:sy n="116" d="100"/>
        </p:scale>
        <p:origin x="22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12/12/2024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294760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99957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15840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247897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3111368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1828048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2579712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3770689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392479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372988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1804497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1587438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374729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34469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3785865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1334568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1260723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336615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dirty="0"/>
          </a:p>
        </p:txBody>
      </p:sp>
    </p:spTree>
    <p:extLst>
      <p:ext uri="{BB962C8B-B14F-4D97-AF65-F5344CB8AC3E}">
        <p14:creationId xmlns:p14="http://schemas.microsoft.com/office/powerpoint/2010/main" val="3479602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42</a:t>
            </a:fld>
            <a:endParaRPr lang="fr-FR" dirty="0"/>
          </a:p>
        </p:txBody>
      </p:sp>
    </p:spTree>
    <p:extLst>
      <p:ext uri="{BB962C8B-B14F-4D97-AF65-F5344CB8AC3E}">
        <p14:creationId xmlns:p14="http://schemas.microsoft.com/office/powerpoint/2010/main" val="117635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43</a:t>
            </a:fld>
            <a:endParaRPr lang="fr-FR" dirty="0"/>
          </a:p>
        </p:txBody>
      </p:sp>
    </p:spTree>
    <p:extLst>
      <p:ext uri="{BB962C8B-B14F-4D97-AF65-F5344CB8AC3E}">
        <p14:creationId xmlns:p14="http://schemas.microsoft.com/office/powerpoint/2010/main" val="2206631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44</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45</a:t>
            </a:fld>
            <a:endParaRPr lang="fr-FR" dirty="0"/>
          </a:p>
        </p:txBody>
      </p:sp>
    </p:spTree>
    <p:extLst>
      <p:ext uri="{BB962C8B-B14F-4D97-AF65-F5344CB8AC3E}">
        <p14:creationId xmlns:p14="http://schemas.microsoft.com/office/powerpoint/2010/main" val="1148340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46</a:t>
            </a:fld>
            <a:endParaRPr lang="fr-FR" dirty="0"/>
          </a:p>
        </p:txBody>
      </p:sp>
    </p:spTree>
    <p:extLst>
      <p:ext uri="{BB962C8B-B14F-4D97-AF65-F5344CB8AC3E}">
        <p14:creationId xmlns:p14="http://schemas.microsoft.com/office/powerpoint/2010/main" val="2147254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47</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48</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9289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22289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65288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55213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12/12/2024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12/12/2024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b="1" noProof="1">
                <a:solidFill>
                  <a:srgbClr val="D65D35"/>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383753" y="981729"/>
            <a:ext cx="11424491" cy="4585871"/>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Explainable and Auditable Search and Discovery of Visual Cultural Heritage Collections</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000" b="1" noProof="1">
                <a:solidFill>
                  <a:schemeClr val="bg1"/>
                </a:solidFill>
                <a:latin typeface="Calibri" panose="020F0502020204030204" pitchFamily="34" charset="0"/>
                <a:ea typeface="Palatino" pitchFamily="2" charset="77"/>
                <a:cs typeface="Calibri" panose="020F0502020204030204" pitchFamily="34" charset="0"/>
              </a:rPr>
              <a:t>Artificial Intelligence in Archives and Collections</a:t>
            </a:r>
          </a:p>
          <a:p>
            <a:r>
              <a:rPr lang="fr-FR" sz="2000" noProof="1">
                <a:solidFill>
                  <a:schemeClr val="bg1"/>
                </a:solidFill>
                <a:latin typeface="Calibri" panose="020F0502020204030204" pitchFamily="34" charset="0"/>
                <a:ea typeface="Palatino" pitchFamily="2" charset="77"/>
                <a:cs typeface="Calibri" panose="020F0502020204030204" pitchFamily="34" charset="0"/>
              </a:rPr>
              <a:t>Practices, Potentials, and Evidence Production in Dealing with Images and Multimodal Cultural Heritage</a:t>
            </a:r>
          </a:p>
          <a:p>
            <a:r>
              <a:rPr lang="fr-FR" sz="2000" noProof="1">
                <a:solidFill>
                  <a:schemeClr val="bg1"/>
                </a:solidFill>
                <a:latin typeface="Calibri" panose="020F0502020204030204" pitchFamily="34" charset="0"/>
                <a:ea typeface="Palatino" pitchFamily="2" charset="77"/>
                <a:cs typeface="Calibri" panose="020F0502020204030204" pitchFamily="34" charset="0"/>
              </a:rPr>
              <a:t>Herder Institute for Historical Research on East Central Europe </a:t>
            </a:r>
          </a:p>
          <a:p>
            <a:r>
              <a:rPr lang="fr-FR" sz="2000" noProof="1">
                <a:solidFill>
                  <a:schemeClr val="bg1"/>
                </a:solidFill>
                <a:latin typeface="Calibri" panose="020F0502020204030204" pitchFamily="34" charset="0"/>
                <a:ea typeface="Palatino" pitchFamily="2" charset="77"/>
                <a:cs typeface="Calibri" panose="020F0502020204030204" pitchFamily="34" charset="0"/>
              </a:rPr>
              <a:t>Marbourg, Germany</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12 December 2024, 12h45 &gt; 13h25</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477328"/>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about the theory and method of distant viewing,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4" y="2741045"/>
            <a:ext cx="5729535"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https://distantviewing.org/book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descr="Une image contenant personne, habits, intérieur, cuisine&#10;&#10;Description générée automatiquement">
            <a:extLst>
              <a:ext uri="{FF2B5EF4-FFF2-40B4-BE49-F238E27FC236}">
                <a16:creationId xmlns:a16="http://schemas.microsoft.com/office/drawing/2014/main" id="{BA150F29-9623-3CFB-9CF7-E10F614A6C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923330"/>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p:txBody>
      </p:sp>
      <p:sp>
        <p:nvSpPr>
          <p:cNvPr id="26" name="ZoneTexte 4">
            <a:extLst>
              <a:ext uri="{FF2B5EF4-FFF2-40B4-BE49-F238E27FC236}">
                <a16:creationId xmlns:a16="http://schemas.microsoft.com/office/drawing/2014/main" id="{74D36852-EBBE-51ED-A57A-FF5F22C4FC2A}"/>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8" name="ZoneTexte 27">
            <a:extLst>
              <a:ext uri="{FF2B5EF4-FFF2-40B4-BE49-F238E27FC236}">
                <a16:creationId xmlns:a16="http://schemas.microsoft.com/office/drawing/2014/main" id="{14C01DA7-0327-155B-8123-159538C92037}"/>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Tree>
    <p:extLst>
      <p:ext uri="{BB962C8B-B14F-4D97-AF65-F5344CB8AC3E}">
        <p14:creationId xmlns:p14="http://schemas.microsoft.com/office/powerpoint/2010/main" val="320760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p:txBody>
      </p:sp>
      <p:cxnSp>
        <p:nvCxnSpPr>
          <p:cNvPr id="7" name="Connecteur droit avec flèche 6">
            <a:extLst>
              <a:ext uri="{FF2B5EF4-FFF2-40B4-BE49-F238E27FC236}">
                <a16:creationId xmlns:a16="http://schemas.microsoft.com/office/drawing/2014/main" id="{5F2D5956-60F0-1EB6-7FEA-DE41442768E5}"/>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8579196-BC52-8D3B-94E3-5A30A08DB72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ADEC8FE-5F4F-BED0-E323-36C96C230BC9}"/>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AC29EAF-EFD0-9B41-75E8-8E2B5D22C256}"/>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1" name="ZoneTexte 10">
            <a:extLst>
              <a:ext uri="{FF2B5EF4-FFF2-40B4-BE49-F238E27FC236}">
                <a16:creationId xmlns:a16="http://schemas.microsoft.com/office/drawing/2014/main" id="{AF5A1540-6822-5E9A-C8FE-D87B1FFB7CFD}"/>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12" name="ZoneTexte 11">
            <a:extLst>
              <a:ext uri="{FF2B5EF4-FFF2-40B4-BE49-F238E27FC236}">
                <a16:creationId xmlns:a16="http://schemas.microsoft.com/office/drawing/2014/main" id="{DF5F2939-A037-660F-D0ED-2DE7E7591B4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13" name="ZoneTexte 12">
            <a:extLst>
              <a:ext uri="{FF2B5EF4-FFF2-40B4-BE49-F238E27FC236}">
                <a16:creationId xmlns:a16="http://schemas.microsoft.com/office/drawing/2014/main" id="{5A0304F8-B74D-513B-CB57-4AB81D5E5FE6}"/>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15" name="Connecteur droit avec flèche 14">
            <a:extLst>
              <a:ext uri="{FF2B5EF4-FFF2-40B4-BE49-F238E27FC236}">
                <a16:creationId xmlns:a16="http://schemas.microsoft.com/office/drawing/2014/main" id="{267E6C1C-21F6-3251-596D-38A033CC77B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4">
            <a:extLst>
              <a:ext uri="{FF2B5EF4-FFF2-40B4-BE49-F238E27FC236}">
                <a16:creationId xmlns:a16="http://schemas.microsoft.com/office/drawing/2014/main" id="{F6B83760-F11D-2815-13D4-0E1EC1E4FCD2}"/>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17" name="ZoneTexte 16">
            <a:extLst>
              <a:ext uri="{FF2B5EF4-FFF2-40B4-BE49-F238E27FC236}">
                <a16:creationId xmlns:a16="http://schemas.microsoft.com/office/drawing/2014/main" id="{8EE43E5A-8B72-81B6-9B44-0718076B254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18" name="ZoneTexte 17">
            <a:extLst>
              <a:ext uri="{FF2B5EF4-FFF2-40B4-BE49-F238E27FC236}">
                <a16:creationId xmlns:a16="http://schemas.microsoft.com/office/drawing/2014/main" id="{9D3B7342-BC2C-8FC1-6B9D-06E8F8A8E40A}"/>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19" name="ZoneTexte 18">
            <a:extLst>
              <a:ext uri="{FF2B5EF4-FFF2-40B4-BE49-F238E27FC236}">
                <a16:creationId xmlns:a16="http://schemas.microsoft.com/office/drawing/2014/main" id="{14CBFCBE-FF08-582C-B579-DA9302E046A8}"/>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0" name="Image 19" descr="Une image contenant personne, habits, intérieur, cuisine&#10;&#10;Description générée automatiquement">
            <a:extLst>
              <a:ext uri="{FF2B5EF4-FFF2-40B4-BE49-F238E27FC236}">
                <a16:creationId xmlns:a16="http://schemas.microsoft.com/office/drawing/2014/main" id="{A890609F-192A-6E72-6B6C-23616056C0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08CA218B-345A-8E59-C63A-7EB064147E0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62107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86232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p:txBody>
      </p:sp>
      <p:cxnSp>
        <p:nvCxnSpPr>
          <p:cNvPr id="14" name="Connecteur droit avec flèche 13">
            <a:extLst>
              <a:ext uri="{FF2B5EF4-FFF2-40B4-BE49-F238E27FC236}">
                <a16:creationId xmlns:a16="http://schemas.microsoft.com/office/drawing/2014/main" id="{709F9120-5E2B-41B2-693B-080B1A8568EF}"/>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66CD7F-3D70-5978-8A10-A07AF0DA3FE5}"/>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8FE4ADE-E7C7-8145-A286-893333AB0A50}"/>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93B103B-97AA-34B1-227D-71058821F073}"/>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41B6B1AC-1ECE-EA6C-F520-F0A3B6950CF2}"/>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7267D1A3-4060-703B-16E2-A9DFE80198F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EAAF2BD0-6769-54CE-E6B7-10722CCF4F12}"/>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0F921D75-4274-4A2F-AA86-8D9A6C1A722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45987DDA-D88E-DB49-C8EC-E4FCED4B79E7}"/>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54F9CB59-4166-AEEA-2DF0-B890C0E2891B}"/>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3613EA49-8F50-B057-B3C9-D6904F421B24}"/>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35F4FBCB-3501-BE3B-4CD8-7A02A8CC38D4}"/>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8" name="Image 27" descr="Une image contenant personne, habits, intérieur, cuisine&#10;&#10;Description générée automatiquement">
            <a:extLst>
              <a:ext uri="{FF2B5EF4-FFF2-40B4-BE49-F238E27FC236}">
                <a16:creationId xmlns:a16="http://schemas.microsoft.com/office/drawing/2014/main" id="{38BF1711-BD03-5838-EE7E-7297C7DBA8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B41AE9BA-C189-7876-11F1-EB6DA5385744}"/>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30633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cxnSp>
        <p:nvCxnSpPr>
          <p:cNvPr id="14" name="Connecteur droit avec flèche 13">
            <a:extLst>
              <a:ext uri="{FF2B5EF4-FFF2-40B4-BE49-F238E27FC236}">
                <a16:creationId xmlns:a16="http://schemas.microsoft.com/office/drawing/2014/main" id="{938B98E6-BA74-BC7E-7413-386B5F891BA9}"/>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4D510E-C028-FCF8-001E-B6571DBBD03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C3496E5-F124-BC5D-CC1B-BA89C6C2AA24}"/>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18D677-95D2-C601-AA1D-F8410E2888D8}"/>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68081293-313F-9972-F9DB-CB1D632CA5B3}"/>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CB9275A4-E3C0-0CA2-F3D5-DE58BFD6EBC6}"/>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BDF11C85-FCA8-DA0E-4FDF-B001C8247ED1}"/>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7C7C3BD0-C37D-089B-24DF-A508606E5F0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F2D5F3B6-DB8B-3188-28B3-1818119627A5}"/>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19EC6CD2-8AB2-148B-057E-D9104D76E7D1}"/>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2D0FE36B-8B8C-AA32-C1BC-1EF3EACEE951}"/>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9" name="Image 28" descr="Une image contenant personne, habits, intérieur, cuisine&#10;&#10;Description générée automatiquement">
            <a:extLst>
              <a:ext uri="{FF2B5EF4-FFF2-40B4-BE49-F238E27FC236}">
                <a16:creationId xmlns:a16="http://schemas.microsoft.com/office/drawing/2014/main" id="{5A22FC09-05FC-32FF-226A-3FCF18D5EB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882896"/>
            <a:ext cx="4393844" cy="2932158"/>
          </a:xfrm>
          <a:prstGeom prst="rect">
            <a:avLst/>
          </a:prstGeom>
        </p:spPr>
      </p:pic>
      <p:sp>
        <p:nvSpPr>
          <p:cNvPr id="5" name="ZoneTexte 4">
            <a:extLst>
              <a:ext uri="{FF2B5EF4-FFF2-40B4-BE49-F238E27FC236}">
                <a16:creationId xmlns:a16="http://schemas.microsoft.com/office/drawing/2014/main" id="{8D5D6EB6-AA19-6330-C81F-C4E1EECA0383}"/>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Tree>
    <p:extLst>
      <p:ext uri="{BB962C8B-B14F-4D97-AF65-F5344CB8AC3E}">
        <p14:creationId xmlns:p14="http://schemas.microsoft.com/office/powerpoint/2010/main" val="186360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Three "Classic" Approaches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possibility is to built a public interface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continues to be an important search and discovery tool. We have built in several faceted search and discovery methods in our interface for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are screenshots showing examples of searching the collection by photographer name (top) and the photo location (bottom).</a:t>
            </a:r>
          </a:p>
        </p:txBody>
      </p:sp>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pic>
        <p:nvPicPr>
          <p:cNvPr id="14" name="Image 13" descr="Une image contenant texte, capture d’écran, carte&#10;&#10;Description générée automatiquement">
            <a:extLst>
              <a:ext uri="{FF2B5EF4-FFF2-40B4-BE49-F238E27FC236}">
                <a16:creationId xmlns:a16="http://schemas.microsoft.com/office/drawing/2014/main" id="{998CCE76-D4E0-A839-5BDE-6E58DECDD3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7533" y="3597009"/>
            <a:ext cx="5201064" cy="2951397"/>
          </a:xfrm>
          <a:prstGeom prst="rect">
            <a:avLst/>
          </a:prstGeom>
          <a:effectLst>
            <a:outerShdw blurRad="50800" dist="50800" dir="1920000" algn="ctr" rotWithShape="0">
              <a:srgbClr val="000000">
                <a:alpha val="55050"/>
              </a:srgbClr>
            </a:outerShdw>
          </a:effectLst>
        </p:spPr>
      </p:pic>
      <p:pic>
        <p:nvPicPr>
          <p:cNvPr id="16" name="Image 15" descr="Une image contenant capture d’écran, texte, logiciel&#10;&#10;Description générée automatiquement">
            <a:extLst>
              <a:ext uri="{FF2B5EF4-FFF2-40B4-BE49-F238E27FC236}">
                <a16:creationId xmlns:a16="http://schemas.microsoft.com/office/drawing/2014/main" id="{2A63B2DA-61DF-C3C2-62EB-8D9AF0581B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7533" y="309595"/>
            <a:ext cx="5201064" cy="2951397"/>
          </a:xfrm>
          <a:prstGeom prst="rect">
            <a:avLst/>
          </a:prstGeom>
          <a:solidFill>
            <a:schemeClr val="tx2">
              <a:lumMod val="40000"/>
              <a:lumOff val="60000"/>
            </a:schemeClr>
          </a:solidFill>
          <a:effectLst>
            <a:outerShdw blurRad="50800" dist="50800" dir="1920000" algn="ctr" rotWithShape="0">
              <a:srgbClr val="000000">
                <a:alpha val="55050"/>
              </a:srgbClr>
            </a:outerShdw>
          </a:effectLst>
        </p:spPr>
      </p:pic>
    </p:spTree>
    <p:extLst>
      <p:ext uri="{BB962C8B-B14F-4D97-AF65-F5344CB8AC3E}">
        <p14:creationId xmlns:p14="http://schemas.microsoft.com/office/powerpoint/2010/main" val="93166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26831" y="682819"/>
            <a:ext cx="4556767" cy="3040882"/>
          </a:xfrm>
          <a:prstGeom prst="rect">
            <a:avLst/>
          </a:prstGeom>
        </p:spPr>
      </p:pic>
      <p:pic>
        <p:nvPicPr>
          <p:cNvPr id="6" name="Image 5" descr="Une image contenant personne, habits, intérieur, cuisine&#10;&#10;Description générée automatiquement">
            <a:extLst>
              <a:ext uri="{FF2B5EF4-FFF2-40B4-BE49-F238E27FC236}">
                <a16:creationId xmlns:a16="http://schemas.microsoft.com/office/drawing/2014/main" id="{F8E1985D-25B5-F0F3-A345-F3EC01E5CF59}"/>
              </a:ext>
            </a:extLst>
          </p:cNvPr>
          <p:cNvPicPr>
            <a:picLocks noChangeAspect="1"/>
          </p:cNvPicPr>
          <p:nvPr/>
        </p:nvPicPr>
        <p:blipFill>
          <a:blip r:embed="rId4" cstate="print">
            <a:alphaModFix amt="38000"/>
            <a:extLst>
              <a:ext uri="{28A0092B-C50C-407E-A947-70E740481C1C}">
                <a14:useLocalDpi xmlns:a14="http://schemas.microsoft.com/office/drawing/2010/main"/>
              </a:ext>
            </a:extLst>
          </a:blip>
          <a:stretch>
            <a:fillRect/>
          </a:stretch>
        </p:blipFill>
        <p:spPr>
          <a:xfrm>
            <a:off x="7126830" y="3775372"/>
            <a:ext cx="4556767" cy="3040882"/>
          </a:xfrm>
          <a:prstGeom prst="rect">
            <a:avLst/>
          </a:prstGeom>
          <a:effectLst>
            <a:outerShdw blurRad="50800" dist="50800" dir="5400000" algn="ctr" rotWithShape="0">
              <a:srgbClr val="000000">
                <a:alpha val="31585"/>
              </a:srgbClr>
            </a:outerShdw>
          </a:effectLst>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509635"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second approach that have become increasingly possible is the application of computer vision algorithms to tag images with specific features using pre-built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face detection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can identify with a high degree of accuracy the location of all faces within an image.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detected objects can be used as additional metadata that can then be search and aggregated for.</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405213" y="3114360"/>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5257833" y="5838866"/>
            <a:ext cx="1868997"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 faces: 1 }</a:t>
            </a:r>
          </a:p>
        </p:txBody>
      </p:sp>
      <p:sp>
        <p:nvSpPr>
          <p:cNvPr id="9" name="Rectangle : coins arrondis 8">
            <a:extLst>
              <a:ext uri="{FF2B5EF4-FFF2-40B4-BE49-F238E27FC236}">
                <a16:creationId xmlns:a16="http://schemas.microsoft.com/office/drawing/2014/main" id="{BFF7120A-997C-47F3-2BF5-A006A3EBD89B}"/>
              </a:ext>
            </a:extLst>
          </p:cNvPr>
          <p:cNvSpPr/>
          <p:nvPr/>
        </p:nvSpPr>
        <p:spPr>
          <a:xfrm>
            <a:off x="7315669" y="3775372"/>
            <a:ext cx="932477" cy="906797"/>
          </a:xfrm>
          <a:prstGeom prst="roundRect">
            <a:avLst/>
          </a:prstGeom>
          <a:noFill/>
          <a:ln w="38100">
            <a:solidFill>
              <a:srgbClr val="D65D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4066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94799" cy="147732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our example image, here are the six images in which our computer vision algorithm also detected one face of a similar size.</a:t>
            </a:r>
          </a:p>
        </p:txBody>
      </p:sp>
      <p:pic>
        <p:nvPicPr>
          <p:cNvPr id="1026" name="Picture 2">
            <a:extLst>
              <a:ext uri="{FF2B5EF4-FFF2-40B4-BE49-F238E27FC236}">
                <a16:creationId xmlns:a16="http://schemas.microsoft.com/office/drawing/2014/main" id="{583806FB-CBA6-9927-4AFA-8BCAEA6C86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32046" y="834468"/>
            <a:ext cx="3667188" cy="2475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052A9B-E947-BC68-2B14-D19D822CDBA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40616" y="834468"/>
            <a:ext cx="3667187" cy="2481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806E9F-57D8-5398-83BB-A0342102207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40616" y="3428999"/>
            <a:ext cx="3667187" cy="24753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85C2FA-9D74-3DA8-EB3F-744B636F0F5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2047" y="3428999"/>
            <a:ext cx="3667187" cy="247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9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80131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collections with no or limited archival metadata, regardless of size.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integration new kinds of annotation that can cut across extant archival categories.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Need to explain and contextualize the created labels, which may contain errors or produce problematic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Existing tags often do not align with the interesting connections within an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Creating new models can be difficult and time intensive.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end-users, the outputs are as (if not more) restrictive than with existing metadata categories.</a:t>
            </a:r>
          </a:p>
        </p:txBody>
      </p:sp>
      <p:pic>
        <p:nvPicPr>
          <p:cNvPr id="5" name="Picture 2">
            <a:extLst>
              <a:ext uri="{FF2B5EF4-FFF2-40B4-BE49-F238E27FC236}">
                <a16:creationId xmlns:a16="http://schemas.microsoft.com/office/drawing/2014/main" id="{54F7062B-8DB8-E801-1D52-FE341EF28B5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93929" y="1003795"/>
            <a:ext cx="3115501" cy="2102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CBC1151-B608-1507-7931-1359817770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53948" y="988706"/>
            <a:ext cx="3130126" cy="2118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744959F-4CAB-8B08-79BB-826A952BF3C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62917" y="3314937"/>
            <a:ext cx="3121157" cy="2106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3643D09C-C4AB-5290-2724-A268D50BD3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693927" y="3314937"/>
            <a:ext cx="3115503" cy="210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274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capture d’écran, Site web, Page web&#10;&#10;Description générée automatiquement">
            <a:extLst>
              <a:ext uri="{FF2B5EF4-FFF2-40B4-BE49-F238E27FC236}">
                <a16:creationId xmlns:a16="http://schemas.microsoft.com/office/drawing/2014/main" id="{1E0D11A5-1511-9EB4-1CFD-9D7D95919E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4358" y="683374"/>
            <a:ext cx="3767165" cy="2137716"/>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previous public digital interfaces, nor have we done so with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a:t>
            </a:r>
          </a:p>
        </p:txBody>
      </p:sp>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39860" y="2531886"/>
            <a:ext cx="634466" cy="634466"/>
          </a:xfrm>
          <a:prstGeom prst="rect">
            <a:avLst/>
          </a:prstGeom>
        </p:spPr>
      </p:pic>
    </p:spTree>
    <p:extLst>
      <p:ext uri="{BB962C8B-B14F-4D97-AF65-F5344CB8AC3E}">
        <p14:creationId xmlns:p14="http://schemas.microsoft.com/office/powerpoint/2010/main" val="91828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capture d’écran, Site web, Page web&#10;&#10;Description générée automatiquement">
            <a:extLst>
              <a:ext uri="{FF2B5EF4-FFF2-40B4-BE49-F238E27FC236}">
                <a16:creationId xmlns:a16="http://schemas.microsoft.com/office/drawing/2014/main" id="{1E0D11A5-1511-9EB4-1CFD-9D7D95919E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4358" y="683374"/>
            <a:ext cx="3767165" cy="2137716"/>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previous public digital interfaces, nor have we done so with Documerica.</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these models are great for many other applications of distant viewing; the coarseness is a benefit when doing aggregative analyses. We make extensive use algorithms such as face detection in many research applications.</a:t>
            </a:r>
          </a:p>
        </p:txBody>
      </p:sp>
      <p:pic>
        <p:nvPicPr>
          <p:cNvPr id="6" name="Picture 2" descr="Distant Viewing Cover">
            <a:extLst>
              <a:ext uri="{FF2B5EF4-FFF2-40B4-BE49-F238E27FC236}">
                <a16:creationId xmlns:a16="http://schemas.microsoft.com/office/drawing/2014/main" id="{FCEA8A93-55CB-1B2A-B10C-E57F254326D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12399" y="3977091"/>
            <a:ext cx="1529904" cy="22948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capture d’écran, lettre, Police&#10;&#10;Description générée automatiquement">
            <a:extLst>
              <a:ext uri="{FF2B5EF4-FFF2-40B4-BE49-F238E27FC236}">
                <a16:creationId xmlns:a16="http://schemas.microsoft.com/office/drawing/2014/main" id="{0CC33D75-B75E-0C27-FF03-A913B1E83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2525" y="3977090"/>
            <a:ext cx="1712717" cy="2414901"/>
          </a:xfrm>
          <a:prstGeom prst="rect">
            <a:avLst/>
          </a:prstGeom>
        </p:spPr>
      </p:pic>
      <p:pic>
        <p:nvPicPr>
          <p:cNvPr id="36866" name="Picture 2" descr="Humanities Data in R Cover">
            <a:extLst>
              <a:ext uri="{FF2B5EF4-FFF2-40B4-BE49-F238E27FC236}">
                <a16:creationId xmlns:a16="http://schemas.microsoft.com/office/drawing/2014/main" id="{81110D6B-AF93-2B80-9E56-D4FA3B13EB4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510576" y="3977090"/>
            <a:ext cx="1530180" cy="230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F69F679C-4725-2DC0-CEC9-118421E140B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60118" y="3246159"/>
            <a:ext cx="634466" cy="634466"/>
          </a:xfrm>
          <a:prstGeom prst="rect">
            <a:avLst/>
          </a:prstGeom>
        </p:spPr>
      </p:pic>
      <p:pic>
        <p:nvPicPr>
          <p:cNvPr id="13" name="Image 12">
            <a:extLst>
              <a:ext uri="{FF2B5EF4-FFF2-40B4-BE49-F238E27FC236}">
                <a16:creationId xmlns:a16="http://schemas.microsoft.com/office/drawing/2014/main" id="{A5877C8E-D0D5-6710-E296-26B943E7C0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40708" y="3254488"/>
            <a:ext cx="634466" cy="634466"/>
          </a:xfrm>
          <a:prstGeom prst="rect">
            <a:avLst/>
          </a:prstGeom>
        </p:spPr>
      </p:pic>
      <p:pic>
        <p:nvPicPr>
          <p:cNvPr id="14" name="Image 13">
            <a:extLst>
              <a:ext uri="{FF2B5EF4-FFF2-40B4-BE49-F238E27FC236}">
                <a16:creationId xmlns:a16="http://schemas.microsoft.com/office/drawing/2014/main" id="{0FDE97C5-A3CC-CA15-49F5-1D8C8C9D0A2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958433" y="3232671"/>
            <a:ext cx="634466" cy="634466"/>
          </a:xfrm>
          <a:prstGeom prst="rect">
            <a:avLst/>
          </a:prstGeom>
        </p:spPr>
      </p:pic>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39860" y="2531886"/>
            <a:ext cx="634466" cy="634466"/>
          </a:xfrm>
          <a:prstGeom prst="rect">
            <a:avLst/>
          </a:prstGeom>
        </p:spPr>
      </p:pic>
    </p:spTree>
    <p:extLst>
      <p:ext uri="{BB962C8B-B14F-4D97-AF65-F5344CB8AC3E}">
        <p14:creationId xmlns:p14="http://schemas.microsoft.com/office/powerpoint/2010/main" val="9892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4969808"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 algorithms associate an image with a sequence of numbers. The individual numbers have no direct meaning. Instead, the numbers have a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relative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connection to one another. Images that share common features will have similar sequences of numbers.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embeddings can be used to create recommendation systems for digital projects. These allow visitors to follow paths through an archive according to similar visual features.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embeddings to cluster the images and recommend different parts of the collection that may be of interest to different communities.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518574" y="3599762"/>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7308825" y="4921786"/>
            <a:ext cx="4398235" cy="430887"/>
          </a:xfrm>
          <a:prstGeom prst="rect">
            <a:avLst/>
          </a:prstGeom>
          <a:noFill/>
        </p:spPr>
        <p:txBody>
          <a:bodyPr wrap="square" rtlCol="0">
            <a:spAutoFit/>
          </a:bodyPr>
          <a:lstStyle/>
          <a:p>
            <a:pPr algn="ctr"/>
            <a:r>
              <a:rPr lang="en-US" sz="1100" dirty="0">
                <a:solidFill>
                  <a:srgbClr val="D65D35"/>
                </a:solidFill>
                <a:latin typeface="Palatino" pitchFamily="2" charset="77"/>
                <a:ea typeface="Palatino" pitchFamily="2" charset="77"/>
                <a:cs typeface="Calibri" panose="020F0502020204030204" pitchFamily="34" charset="0"/>
              </a:rPr>
              <a:t>246, 170, 58, 175, 215, 117, 35, 63, 134, 218, 167, 126, 141, 236, 231, 165, 192, 177, 153, 44, 135, 196, 252, 28, 172,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22222" y="596454"/>
            <a:ext cx="4393844" cy="2932158"/>
          </a:xfrm>
          <a:prstGeom prst="rect">
            <a:avLst/>
          </a:prstGeom>
        </p:spPr>
      </p:pic>
    </p:spTree>
    <p:extLst>
      <p:ext uri="{BB962C8B-B14F-4D97-AF65-F5344CB8AC3E}">
        <p14:creationId xmlns:p14="http://schemas.microsoft.com/office/powerpoint/2010/main" val="1321029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544720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image embedding algorithms are adapted from other computer vision models. For example, the diagram on the right shows the VGG19 model for detecting objects from 1000 different categories. This is a deep learning model that slowly changes each input image (left) into a sequence of probabilities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particularly interesting thing about deep learning models is that the interior steps tend to capture general features (e.g., texture, shape, and color) that go beyond the specific task at hand.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particular, the numbers in the penultimate or antepenultimate step can typically be used as an image embedding.</a:t>
            </a:r>
          </a:p>
        </p:txBody>
      </p:sp>
      <p:pic>
        <p:nvPicPr>
          <p:cNvPr id="6" name="Image 5" descr="Une image contenant texte, carte&#10;&#10;Description générée automatiquement">
            <a:extLst>
              <a:ext uri="{FF2B5EF4-FFF2-40B4-BE49-F238E27FC236}">
                <a16:creationId xmlns:a16="http://schemas.microsoft.com/office/drawing/2014/main" id="{C64BF25C-2B79-C113-331D-4A7A2E3BACE9}"/>
              </a:ext>
            </a:extLst>
          </p:cNvPr>
          <p:cNvPicPr>
            <a:picLocks noChangeAspect="1"/>
          </p:cNvPicPr>
          <p:nvPr/>
        </p:nvPicPr>
        <p:blipFill>
          <a:blip r:embed="rId4"/>
          <a:stretch>
            <a:fillRect/>
          </a:stretch>
        </p:blipFill>
        <p:spPr>
          <a:xfrm>
            <a:off x="6063043" y="365559"/>
            <a:ext cx="5447205" cy="3198784"/>
          </a:xfrm>
          <a:prstGeom prst="rect">
            <a:avLst/>
          </a:prstGeom>
        </p:spPr>
      </p:pic>
      <p:sp>
        <p:nvSpPr>
          <p:cNvPr id="19" name="ZoneTexte 18">
            <a:extLst>
              <a:ext uri="{FF2B5EF4-FFF2-40B4-BE49-F238E27FC236}">
                <a16:creationId xmlns:a16="http://schemas.microsoft.com/office/drawing/2014/main" id="{5C355141-7795-6936-A70F-128349B75AB7}"/>
              </a:ext>
            </a:extLst>
          </p:cNvPr>
          <p:cNvSpPr txBox="1"/>
          <p:nvPr/>
        </p:nvSpPr>
        <p:spPr>
          <a:xfrm>
            <a:off x="7490269" y="4581142"/>
            <a:ext cx="3643599" cy="90024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(2021) "Depth in Deep Learning: Knowledgeable, Layered, and Impenetrable." In: Redrobe, K. and Scheible, J. (Eds.)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Deep Mediations</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 University of Minnesota Press.</a:t>
            </a:r>
          </a:p>
        </p:txBody>
      </p:sp>
    </p:spTree>
    <p:extLst>
      <p:ext uri="{BB962C8B-B14F-4D97-AF65-F5344CB8AC3E}">
        <p14:creationId xmlns:p14="http://schemas.microsoft.com/office/powerpoint/2010/main" val="3767453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8756" y="878970"/>
            <a:ext cx="2800178" cy="1891053"/>
          </a:xfrm>
          <a:prstGeom prst="rect">
            <a:avLst/>
          </a:prstGeom>
        </p:spPr>
      </p:pic>
      <p:pic>
        <p:nvPicPr>
          <p:cNvPr id="23" name="Image 22" descr="Une image contenant capture d’écran, habits, homme, personne&#10;&#10;Description générée automatiquement">
            <a:extLst>
              <a:ext uri="{FF2B5EF4-FFF2-40B4-BE49-F238E27FC236}">
                <a16:creationId xmlns:a16="http://schemas.microsoft.com/office/drawing/2014/main" id="{81769605-A0DC-8738-85CF-5EF0F298D3F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47550" y="878971"/>
            <a:ext cx="2805716" cy="1891053"/>
          </a:xfrm>
          <a:prstGeom prst="rect">
            <a:avLst/>
          </a:prstGeom>
        </p:spPr>
      </p:pic>
      <p:pic>
        <p:nvPicPr>
          <p:cNvPr id="25" name="Image 24" descr="Une image contenant intérieur, personne, mur, fenêtre&#10;&#10;Description générée automatiquement">
            <a:extLst>
              <a:ext uri="{FF2B5EF4-FFF2-40B4-BE49-F238E27FC236}">
                <a16:creationId xmlns:a16="http://schemas.microsoft.com/office/drawing/2014/main" id="{98D7D225-6B9A-F7BE-A681-8ABF37F0528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06543" y="2849038"/>
            <a:ext cx="4024873" cy="2715448"/>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314324" y="2849038"/>
            <a:ext cx="1849220" cy="2715448"/>
          </a:xfrm>
          <a:prstGeom prst="rect">
            <a:avLst/>
          </a:prstGeom>
        </p:spPr>
      </p:pic>
      <p:sp>
        <p:nvSpPr>
          <p:cNvPr id="30" name="ZoneTexte 29">
            <a:extLst>
              <a:ext uri="{FF2B5EF4-FFF2-40B4-BE49-F238E27FC236}">
                <a16:creationId xmlns:a16="http://schemas.microsoft.com/office/drawing/2014/main" id="{FD7E2567-4A19-3C5D-78E2-871320BA3F46}"/>
              </a:ext>
            </a:extLst>
          </p:cNvPr>
          <p:cNvSpPr txBox="1"/>
          <p:nvPr/>
        </p:nvSpPr>
        <p:spPr>
          <a:xfrm>
            <a:off x="362355" y="834468"/>
            <a:ext cx="2931687"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six images that have the most similar set of embedding to our example image using the penultimate layer of the VGG19 model.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5273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8756" y="878970"/>
            <a:ext cx="2800178" cy="1891053"/>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14324" y="2849038"/>
            <a:ext cx="1849220" cy="2715448"/>
          </a:xfrm>
          <a:prstGeom prst="rect">
            <a:avLst/>
          </a:prstGeom>
        </p:spPr>
      </p:pic>
      <p:sp>
        <p:nvSpPr>
          <p:cNvPr id="5" name="ZoneTexte 4">
            <a:extLst>
              <a:ext uri="{FF2B5EF4-FFF2-40B4-BE49-F238E27FC236}">
                <a16:creationId xmlns:a16="http://schemas.microsoft.com/office/drawing/2014/main" id="{A7ADD2ED-B859-C558-E143-A5636BDEA361}"/>
              </a:ext>
            </a:extLst>
          </p:cNvPr>
          <p:cNvSpPr txBox="1"/>
          <p:nvPr/>
        </p:nvSpPr>
        <p:spPr>
          <a:xfrm>
            <a:off x="362354" y="834468"/>
            <a:ext cx="5733645"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any collection without need for existing archival metadata or a model specifically designed for a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Adaptable across different collections.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Will cut across existing categories and find connections that have not been explicitly coded for.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clear way to explain or control the connections and/or clusters.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create problematic or odd connections (for example, the link between milk production and radioactive waste).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Embeddings are usually made from object detection algorithms and have difficulty finding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influenced by the photo orientation and resolution.</a:t>
            </a:r>
          </a:p>
        </p:txBody>
      </p:sp>
    </p:spTree>
    <p:extLst>
      <p:ext uri="{BB962C8B-B14F-4D97-AF65-F5344CB8AC3E}">
        <p14:creationId xmlns:p14="http://schemas.microsoft.com/office/powerpoint/2010/main" val="343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3768969"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are a powerful tool that we have used in previous projects, such as Photogrammar for search and discovery of the FSA-OWI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not using it for Documerica because we we now have a better approach….</a:t>
            </a:r>
          </a:p>
        </p:txBody>
      </p:sp>
      <p:pic>
        <p:nvPicPr>
          <p:cNvPr id="6" name="Image 5">
            <a:extLst>
              <a:ext uri="{FF2B5EF4-FFF2-40B4-BE49-F238E27FC236}">
                <a16:creationId xmlns:a16="http://schemas.microsoft.com/office/drawing/2014/main" id="{CB1FA2E2-4D14-5C55-8108-DF30965B1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65223" y="626290"/>
            <a:ext cx="7521510" cy="4958737"/>
          </a:xfrm>
          <a:prstGeom prst="rect">
            <a:avLst/>
          </a:prstGeom>
        </p:spPr>
      </p:pic>
      <p:cxnSp>
        <p:nvCxnSpPr>
          <p:cNvPr id="7" name="Connecteur droit avec flèche 6">
            <a:extLst>
              <a:ext uri="{FF2B5EF4-FFF2-40B4-BE49-F238E27FC236}">
                <a16:creationId xmlns:a16="http://schemas.microsoft.com/office/drawing/2014/main" id="{94050E54-196B-DF68-ADAA-F8582B45DACB}"/>
              </a:ext>
            </a:extLst>
          </p:cNvPr>
          <p:cNvCxnSpPr>
            <a:cxnSpLocks/>
          </p:cNvCxnSpPr>
          <p:nvPr/>
        </p:nvCxnSpPr>
        <p:spPr>
          <a:xfrm>
            <a:off x="3336910" y="3142791"/>
            <a:ext cx="3768969" cy="1836833"/>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C161724-19A5-C749-C600-A8990CA4A799}"/>
              </a:ext>
            </a:extLst>
          </p:cNvPr>
          <p:cNvSpPr txBox="1"/>
          <p:nvPr/>
        </p:nvSpPr>
        <p:spPr>
          <a:xfrm>
            <a:off x="747946" y="5638700"/>
            <a:ext cx="2920671"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(2019) "Distant Viewing: Analyzing Large Visual Corpora." Digital Scholarship in the Humanities</a:t>
            </a:r>
          </a:p>
        </p:txBody>
      </p:sp>
    </p:spTree>
    <p:extLst>
      <p:ext uri="{BB962C8B-B14F-4D97-AF65-F5344CB8AC3E}">
        <p14:creationId xmlns:p14="http://schemas.microsoft.com/office/powerpoint/2010/main" val="1240908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73222" y="1509955"/>
            <a:ext cx="4923347" cy="2585323"/>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74211" y="5281606"/>
            <a:ext cx="5824870" cy="1067808"/>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954862" y="4678709"/>
            <a:ext cx="4051593" cy="461665"/>
          </a:xfrm>
          <a:prstGeom prst="rect">
            <a:avLst/>
          </a:prstGeom>
          <a:noFill/>
        </p:spPr>
        <p:txBody>
          <a:bodyPr wrap="square" rtlCol="0">
            <a:spAutoFit/>
          </a:bodyPr>
          <a:lstStyle/>
          <a:p>
            <a:pPr algn="ctr"/>
            <a:r>
              <a:rPr lang="fr-FR" sz="2400" b="1" noProof="1">
                <a:solidFill>
                  <a:srgbClr val="FFC000"/>
                </a:solidFill>
                <a:latin typeface="Palatino" pitchFamily="2" charset="77"/>
                <a:ea typeface="Palatino" pitchFamily="2" charset="77"/>
                <a:cs typeface="Calibri" panose="020F0502020204030204" pitchFamily="34" charset="0"/>
              </a:rPr>
              <a:t>https://distantviewing.org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pic>
        <p:nvPicPr>
          <p:cNvPr id="8" name="Image 7" descr="Une image contenant texte, capture d’écran, Police, document&#10;&#10;Description générée automatiquement">
            <a:extLst>
              <a:ext uri="{FF2B5EF4-FFF2-40B4-BE49-F238E27FC236}">
                <a16:creationId xmlns:a16="http://schemas.microsoft.com/office/drawing/2014/main" id="{8DE80424-5B0D-7503-F9FD-1314BA56D0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9669" y="307248"/>
            <a:ext cx="4051592" cy="4602293"/>
          </a:xfrm>
          <a:prstGeom prst="rect">
            <a:avLst/>
          </a:prstGeom>
        </p:spPr>
      </p:pic>
    </p:spTree>
    <p:extLst>
      <p:ext uri="{BB962C8B-B14F-4D97-AF65-F5344CB8AC3E}">
        <p14:creationId xmlns:p14="http://schemas.microsoft.com/office/powerpoint/2010/main" val="1262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938992"/>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7"/>
            <a:ext cx="4771504"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Large language models (LLMs) have received a considerable amount of hype and press over the past two years. More recent model versions have included multimodal LLMs (MLLMs), which allow for combining text and image inputs and outputs.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MLLMs are currently available, including the most well-known efforts integrated into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OpenAI’s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Google’s Gemini,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Anthropic’s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Claude.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open models such as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Qwen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-VL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LLaVA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indicate that versions of MLLMs should be become and remain available for all users.</a:t>
            </a:r>
          </a:p>
        </p:txBody>
      </p:sp>
      <p:pic>
        <p:nvPicPr>
          <p:cNvPr id="1026" name="Picture 2" descr="Download Clear Anthropic Claude AI Logo - Different Claude Dimensions ...">
            <a:extLst>
              <a:ext uri="{FF2B5EF4-FFF2-40B4-BE49-F238E27FC236}">
                <a16:creationId xmlns:a16="http://schemas.microsoft.com/office/drawing/2014/main" id="{34C908D8-2F6E-F881-06CD-0770E23445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38920" y="536503"/>
            <a:ext cx="3094898" cy="174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Logo - SVG, PNG, AI, EPS Vectors">
            <a:extLst>
              <a:ext uri="{FF2B5EF4-FFF2-40B4-BE49-F238E27FC236}">
                <a16:creationId xmlns:a16="http://schemas.microsoft.com/office/drawing/2014/main" id="{3F5CDDE2-07A2-67E1-1F5F-8DD3F59C2FC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27727" y="2385440"/>
            <a:ext cx="4347989" cy="12364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Police&#10;&#10;Description générée automatiquement">
            <a:extLst>
              <a:ext uri="{FF2B5EF4-FFF2-40B4-BE49-F238E27FC236}">
                <a16:creationId xmlns:a16="http://schemas.microsoft.com/office/drawing/2014/main" id="{BAB79AED-6554-C392-80CD-5E3622F568F5}"/>
              </a:ext>
            </a:extLst>
          </p:cNvPr>
          <p:cNvPicPr>
            <a:picLocks noChangeAspect="1"/>
          </p:cNvPicPr>
          <p:nvPr/>
        </p:nvPicPr>
        <p:blipFill>
          <a:blip r:embed="rId6"/>
          <a:stretch>
            <a:fillRect/>
          </a:stretch>
        </p:blipFill>
        <p:spPr>
          <a:xfrm>
            <a:off x="6314571" y="4951766"/>
            <a:ext cx="5219247" cy="985121"/>
          </a:xfrm>
          <a:prstGeom prst="rect">
            <a:avLst/>
          </a:prstGeom>
        </p:spPr>
      </p:pic>
      <p:pic>
        <p:nvPicPr>
          <p:cNvPr id="11" name="Image 10" descr="Une image contenant Graphique, Police, graphisme, logo&#10;&#10;Description générée automatiquement">
            <a:extLst>
              <a:ext uri="{FF2B5EF4-FFF2-40B4-BE49-F238E27FC236}">
                <a16:creationId xmlns:a16="http://schemas.microsoft.com/office/drawing/2014/main" id="{EAB9FE88-8124-0571-662C-C7D72EB720DE}"/>
              </a:ext>
            </a:extLst>
          </p:cNvPr>
          <p:cNvPicPr>
            <a:picLocks noChangeAspect="1"/>
          </p:cNvPicPr>
          <p:nvPr/>
        </p:nvPicPr>
        <p:blipFill>
          <a:blip r:embed="rId7"/>
          <a:stretch>
            <a:fillRect/>
          </a:stretch>
        </p:blipFill>
        <p:spPr>
          <a:xfrm>
            <a:off x="8329240" y="3838012"/>
            <a:ext cx="3204578" cy="897641"/>
          </a:xfrm>
          <a:prstGeom prst="rect">
            <a:avLst/>
          </a:prstGeom>
        </p:spPr>
      </p:pic>
    </p:spTree>
    <p:extLst>
      <p:ext uri="{BB962C8B-B14F-4D97-AF65-F5344CB8AC3E}">
        <p14:creationId xmlns:p14="http://schemas.microsoft.com/office/powerpoint/2010/main" val="54501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9869" y="673111"/>
            <a:ext cx="6293520" cy="419987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4474049"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take our example image from the DOCUMERICA collection to understand some of the possibilities of these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selected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GPT-4 Turbo model as it was the generally considered the most powerful available at the time of our project (May 2024).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provide the image along with a prompt suggesting the information that we would like the model to return.</a:t>
            </a:r>
          </a:p>
        </p:txBody>
      </p:sp>
      <p:sp>
        <p:nvSpPr>
          <p:cNvPr id="6" name="ZoneTexte 5">
            <a:extLst>
              <a:ext uri="{FF2B5EF4-FFF2-40B4-BE49-F238E27FC236}">
                <a16:creationId xmlns:a16="http://schemas.microsoft.com/office/drawing/2014/main" id="{3F43AD6A-22B5-B9C3-4EA5-066E2A8BFF04}"/>
              </a:ext>
            </a:extLst>
          </p:cNvPr>
          <p:cNvSpPr txBox="1"/>
          <p:nvPr/>
        </p:nvSpPr>
        <p:spPr>
          <a:xfrm>
            <a:off x="5319869" y="5073153"/>
            <a:ext cx="5202998" cy="923330"/>
          </a:xfrm>
          <a:prstGeom prst="rect">
            <a:avLst/>
          </a:prstGeom>
          <a:noFill/>
        </p:spPr>
        <p:txBody>
          <a:bodyPr wrap="square" rtlCol="0">
            <a:spAutoFit/>
          </a:bodyPr>
          <a:lstStyle/>
          <a:p>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Prompt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127071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5521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A New Approach</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New Approach</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794147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21361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56248" y="779381"/>
            <a:ext cx="388800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p:txBody>
      </p:sp>
      <p:pic>
        <p:nvPicPr>
          <p:cNvPr id="32" name="Image 31" descr="Une image contenant intérieur, bouteille, divers&#10;&#10;Description générée automatiquement">
            <a:extLst>
              <a:ext uri="{FF2B5EF4-FFF2-40B4-BE49-F238E27FC236}">
                <a16:creationId xmlns:a16="http://schemas.microsoft.com/office/drawing/2014/main" id="{2B91F63A-FD54-53EC-8A96-B523D932C38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44198" y="1266939"/>
            <a:ext cx="7758714" cy="4274545"/>
          </a:xfrm>
          <a:prstGeom prst="rect">
            <a:avLst/>
          </a:prstGeom>
        </p:spPr>
      </p:pic>
    </p:spTree>
    <p:extLst>
      <p:ext uri="{BB962C8B-B14F-4D97-AF65-F5344CB8AC3E}">
        <p14:creationId xmlns:p14="http://schemas.microsoft.com/office/powerpoint/2010/main" val="397652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563231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the captions to determine a label for for the recommendations.</a:t>
            </a:r>
          </a:p>
        </p:txBody>
      </p:sp>
      <p:cxnSp>
        <p:nvCxnSpPr>
          <p:cNvPr id="11" name="Connecteur droit avec flèche 10">
            <a:extLst>
              <a:ext uri="{FF2B5EF4-FFF2-40B4-BE49-F238E27FC236}">
                <a16:creationId xmlns:a16="http://schemas.microsoft.com/office/drawing/2014/main" id="{41458298-BB76-FFA6-17BF-51D14911B10B}"/>
              </a:ext>
            </a:extLst>
          </p:cNvPr>
          <p:cNvCxnSpPr>
            <a:cxnSpLocks/>
          </p:cNvCxnSpPr>
          <p:nvPr/>
        </p:nvCxnSpPr>
        <p:spPr>
          <a:xfrm flipH="1">
            <a:off x="6096000" y="463478"/>
            <a:ext cx="1430928" cy="5831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intérieur, bouteille, divers&#10;&#10;Description générée automatiquement">
            <a:extLst>
              <a:ext uri="{FF2B5EF4-FFF2-40B4-BE49-F238E27FC236}">
                <a16:creationId xmlns:a16="http://schemas.microsoft.com/office/drawing/2014/main" id="{F6AB5746-A828-C005-6EC1-8F9BD4CC7D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48"/>
          <a:stretch/>
        </p:blipFill>
        <p:spPr>
          <a:xfrm>
            <a:off x="4344198" y="1046603"/>
            <a:ext cx="7758714" cy="4494882"/>
          </a:xfrm>
          <a:prstGeom prst="rect">
            <a:avLst/>
          </a:prstGeom>
        </p:spPr>
      </p:pic>
    </p:spTree>
    <p:extLst>
      <p:ext uri="{BB962C8B-B14F-4D97-AF65-F5344CB8AC3E}">
        <p14:creationId xmlns:p14="http://schemas.microsoft.com/office/powerpoint/2010/main" val="2221981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
        <p:nvSpPr>
          <p:cNvPr id="5" name="ZoneTexte 3">
            <a:extLst>
              <a:ext uri="{FF2B5EF4-FFF2-40B4-BE49-F238E27FC236}">
                <a16:creationId xmlns:a16="http://schemas.microsoft.com/office/drawing/2014/main" id="{8241D4F4-C87B-7198-55C3-446E5BB9DEFA}"/>
              </a:ext>
            </a:extLst>
          </p:cNvPr>
          <p:cNvSpPr txBox="1"/>
          <p:nvPr/>
        </p:nvSpPr>
        <p:spPr>
          <a:xfrm>
            <a:off x="3348165" y="4302188"/>
            <a:ext cx="8417849" cy="584775"/>
          </a:xfrm>
          <a:prstGeom prst="rect">
            <a:avLst/>
          </a:prstGeom>
          <a:noFill/>
        </p:spPr>
        <p:txBody>
          <a:bodyPr wrap="square" rtlCol="0">
            <a:spAutoFit/>
          </a:bodyPr>
          <a:lstStyle/>
          <a:p>
            <a:pPr algn="ctr"/>
            <a:r>
              <a:rPr lang="fr-FR" sz="3200" b="1" dirty="0">
                <a:solidFill>
                  <a:srgbClr val="D65D35"/>
                </a:solidFill>
                <a:effectLst/>
              </a:rPr>
              <a:t>distant-viewing.github.io/digdocumerica/</a:t>
            </a:r>
            <a:endParaRPr lang="fr-FR" sz="3000" b="1" noProof="1">
              <a:solidFill>
                <a:srgbClr val="D65D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304620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6" name="Image 5" descr="Une image contenant texte, capture d’écran, Police, carte&#10;&#10;Description générée automatiquement">
            <a:extLst>
              <a:ext uri="{FF2B5EF4-FFF2-40B4-BE49-F238E27FC236}">
                <a16:creationId xmlns:a16="http://schemas.microsoft.com/office/drawing/2014/main" id="{EF96C85A-238D-ED62-56BE-F248513820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91683" y="759746"/>
            <a:ext cx="9171795" cy="5604985"/>
          </a:xfrm>
          <a:prstGeom prst="rect">
            <a:avLst/>
          </a:prstGeom>
        </p:spPr>
      </p:pic>
    </p:spTree>
    <p:extLst>
      <p:ext uri="{BB962C8B-B14F-4D97-AF65-F5344CB8AC3E}">
        <p14:creationId xmlns:p14="http://schemas.microsoft.com/office/powerpoint/2010/main" val="1702590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A66C0DA0-79C3-9C76-296C-8BB58D6AEB1F}"/>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591684" y="759746"/>
            <a:ext cx="9171793" cy="5604985"/>
          </a:xfrm>
          <a:prstGeom prst="rect">
            <a:avLst/>
          </a:prstGeom>
        </p:spPr>
      </p:pic>
    </p:spTree>
    <p:extLst>
      <p:ext uri="{BB962C8B-B14F-4D97-AF65-F5344CB8AC3E}">
        <p14:creationId xmlns:p14="http://schemas.microsoft.com/office/powerpoint/2010/main" val="4220176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F8070618-4AE9-1577-448D-831DC569896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591684" y="759746"/>
            <a:ext cx="9171793" cy="5604985"/>
          </a:xfrm>
          <a:prstGeom prst="rect">
            <a:avLst/>
          </a:prstGeom>
        </p:spPr>
      </p:pic>
    </p:spTree>
    <p:extLst>
      <p:ext uri="{BB962C8B-B14F-4D97-AF65-F5344CB8AC3E}">
        <p14:creationId xmlns:p14="http://schemas.microsoft.com/office/powerpoint/2010/main" val="340625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Digital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Digital Documerica</a:t>
            </a:r>
            <a:endParaRPr lang="fr-FR" sz="1200" noProof="1">
              <a:solidFill>
                <a:schemeClr val="tx1">
                  <a:lumMod val="65000"/>
                  <a:lumOff val="35000"/>
                </a:schemeClr>
              </a:solidFill>
              <a:latin typeface="Courier" pitchFamily="2" charset="0"/>
            </a:endParaRPr>
          </a:p>
        </p:txBody>
      </p:sp>
      <p:pic>
        <p:nvPicPr>
          <p:cNvPr id="5" name="Image 4">
            <a:extLst>
              <a:ext uri="{FF2B5EF4-FFF2-40B4-BE49-F238E27FC236}">
                <a16:creationId xmlns:a16="http://schemas.microsoft.com/office/drawing/2014/main" id="{85D8D5C5-49DE-5B83-11BE-F4CA4C3225C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591684" y="759746"/>
            <a:ext cx="9171793" cy="5604985"/>
          </a:xfrm>
          <a:prstGeom prst="rect">
            <a:avLst/>
          </a:prstGeom>
        </p:spPr>
      </p:pic>
    </p:spTree>
    <p:extLst>
      <p:ext uri="{BB962C8B-B14F-4D97-AF65-F5344CB8AC3E}">
        <p14:creationId xmlns:p14="http://schemas.microsoft.com/office/powerpoint/2010/main" val="2933303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8. 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16441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1549681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the era of large language models, understanding the implications of the theory of distant viewing is more important than ever.</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977736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4217"/>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496400" y="360709"/>
            <a:ext cx="5956399"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sp>
        <p:nvSpPr>
          <p:cNvPr id="6" name="ZoneTexte 3">
            <a:extLst>
              <a:ext uri="{FF2B5EF4-FFF2-40B4-BE49-F238E27FC236}">
                <a16:creationId xmlns:a16="http://schemas.microsoft.com/office/drawing/2014/main" id="{DB7124DE-4B82-B8B5-CFE2-DD0E46772C14}"/>
              </a:ext>
            </a:extLst>
          </p:cNvPr>
          <p:cNvSpPr txBox="1"/>
          <p:nvPr/>
        </p:nvSpPr>
        <p:spPr>
          <a:xfrm>
            <a:off x="1671706" y="1870665"/>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1343095" y="3586092"/>
            <a:ext cx="4114885" cy="1015663"/>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p:txBody>
      </p:sp>
      <p:pic>
        <p:nvPicPr>
          <p:cNvPr id="10" name="Image 9" descr="Une image contenant texte, lettre, Police, capture d’écran&#10;&#10;Description générée automatiquement">
            <a:extLst>
              <a:ext uri="{FF2B5EF4-FFF2-40B4-BE49-F238E27FC236}">
                <a16:creationId xmlns:a16="http://schemas.microsoft.com/office/drawing/2014/main" id="{531A9809-A5E8-2F0F-26B6-5D81E6A2F8A2}"/>
              </a:ext>
            </a:extLst>
          </p:cNvPr>
          <p:cNvPicPr>
            <a:picLocks noChangeAspect="1"/>
          </p:cNvPicPr>
          <p:nvPr/>
        </p:nvPicPr>
        <p:blipFill>
          <a:blip r:embed="rId4"/>
          <a:stretch>
            <a:fillRect/>
          </a:stretch>
        </p:blipFill>
        <p:spPr>
          <a:xfrm>
            <a:off x="7580715" y="401418"/>
            <a:ext cx="4114885" cy="6055163"/>
          </a:xfrm>
          <a:prstGeom prst="rect">
            <a:avLst/>
          </a:prstGeom>
        </p:spPr>
      </p:pic>
      <p:sp>
        <p:nvSpPr>
          <p:cNvPr id="11" name="ZoneTexte 3">
            <a:extLst>
              <a:ext uri="{FF2B5EF4-FFF2-40B4-BE49-F238E27FC236}">
                <a16:creationId xmlns:a16="http://schemas.microsoft.com/office/drawing/2014/main" id="{F1346143-EB31-E2C4-3BD7-801D057C9918}"/>
              </a:ext>
            </a:extLst>
          </p:cNvPr>
          <p:cNvSpPr txBox="1"/>
          <p:nvPr/>
        </p:nvSpPr>
        <p:spPr>
          <a:xfrm>
            <a:off x="344338" y="5855517"/>
            <a:ext cx="6108461" cy="460610"/>
          </a:xfrm>
          <a:prstGeom prst="rect">
            <a:avLst/>
          </a:prstGeom>
          <a:noFill/>
        </p:spPr>
        <p:txBody>
          <a:bodyPr wrap="square" rtlCol="0">
            <a:spAutoFit/>
          </a:bodyPr>
          <a:lstStyle/>
          <a:p>
            <a:pPr algn="ctr"/>
            <a:r>
              <a:rPr lang="fr-FR" sz="2400" b="1" dirty="0">
                <a:solidFill>
                  <a:srgbClr val="D65D35"/>
                </a:solidFill>
                <a:effectLst/>
              </a:rPr>
              <a:t>distant-viewing.github.io/digdocumerica/</a:t>
            </a:r>
            <a:endParaRPr lang="fr-FR" sz="2400" b="1" noProof="1">
              <a:solidFill>
                <a:srgbClr val="D65D35"/>
              </a:solidFill>
              <a:latin typeface="Calibri" panose="020F0502020204030204" pitchFamily="34" charset="0"/>
              <a:ea typeface="Palatino" pitchFamily="2" charset="77"/>
              <a:cs typeface="Calibri" panose="020F0502020204030204" pitchFamily="34" charset="0"/>
            </a:endParaRPr>
          </a:p>
        </p:txBody>
      </p:sp>
    </p:spTree>
    <p:extLst>
      <p:ext uri="{BB962C8B-B14F-4D97-AF65-F5344CB8AC3E}">
        <p14:creationId xmlns:p14="http://schemas.microsoft.com/office/powerpoint/2010/main" val="29086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63020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to 1978 the U.S. Environmental Protection Agency (EPA) sponsored the DOCUMERICA photography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Archives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9565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DOCUMERICA</a:t>
            </a:r>
          </a:p>
        </p:txBody>
      </p:sp>
      <p:sp>
        <p:nvSpPr>
          <p:cNvPr id="5" name="ZoneTexte 4">
            <a:extLst>
              <a:ext uri="{FF2B5EF4-FFF2-40B4-BE49-F238E27FC236}">
                <a16:creationId xmlns:a16="http://schemas.microsoft.com/office/drawing/2014/main" id="{A45C4715-25F3-EA74-E9D2-319A0C8D213E}"/>
              </a:ext>
            </a:extLst>
          </p:cNvPr>
          <p:cNvSpPr txBox="1"/>
          <p:nvPr/>
        </p:nvSpPr>
        <p:spPr>
          <a:xfrm>
            <a:off x="681264" y="1901616"/>
            <a:ext cx="6358515" cy="2677656"/>
          </a:xfrm>
          <a:prstGeom prst="rect">
            <a:avLst/>
          </a:prstGeom>
          <a:noFill/>
        </p:spPr>
        <p:txBody>
          <a:bodyPr wrap="square" rtlCol="0">
            <a:spAutoFit/>
          </a:bodyPr>
          <a:lstStyle/>
          <a:p>
            <a:pPr algn="just"/>
            <a:r>
              <a:rPr lang="en-US" sz="2400" dirty="0">
                <a:solidFill>
                  <a:schemeClr val="tx1">
                    <a:lumMod val="75000"/>
                    <a:lumOff val="25000"/>
                  </a:schemeClr>
                </a:solidFill>
                <a:latin typeface="Palatino" pitchFamily="2" charset="77"/>
                <a:ea typeface="Palatino" pitchFamily="2" charset="77"/>
                <a:cs typeface="Calibri" panose="020F0502020204030204" pitchFamily="34" charset="0"/>
              </a:rPr>
              <a:t>The research question that drives our work today:</a:t>
            </a:r>
          </a:p>
          <a:p>
            <a:pPr algn="just"/>
            <a:endParaRPr lang="en-US" sz="2400" b="1" i="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sz="2400" b="1" dirty="0">
                <a:solidFill>
                  <a:schemeClr val="tx1">
                    <a:lumMod val="75000"/>
                    <a:lumOff val="25000"/>
                  </a:schemeClr>
                </a:solidFill>
                <a:latin typeface="Palatino" pitchFamily="2" charset="77"/>
                <a:ea typeface="Palatino" pitchFamily="2" charset="77"/>
                <a:cs typeface="Calibri" panose="020F0502020204030204" pitchFamily="34" charset="0"/>
              </a:rPr>
              <a:t>How can we use computational approaches to help organize and create generous interfaces for this important photographic archive?</a:t>
            </a:r>
            <a:endParaRPr lang="en-US" sz="2400"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231201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4096</TotalTime>
  <Words>4257</Words>
  <Application>Microsoft Macintosh PowerPoint</Application>
  <PresentationFormat>Grand écran</PresentationFormat>
  <Paragraphs>388</Paragraphs>
  <Slides>48</Slides>
  <Notes>48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48</vt:i4>
      </vt:variant>
    </vt:vector>
  </HeadingPairs>
  <TitlesOfParts>
    <vt:vector size="55"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291</cp:revision>
  <dcterms:created xsi:type="dcterms:W3CDTF">2021-04-28T17:57:29Z</dcterms:created>
  <dcterms:modified xsi:type="dcterms:W3CDTF">2024-12-12T11:01:48Z</dcterms:modified>
</cp:coreProperties>
</file>